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aleway SemiBold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alewaySemiBold-bold.fntdata"/><Relationship Id="rId23" Type="http://schemas.openxmlformats.org/officeDocument/2006/relationships/font" Target="fonts/Raleway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boldItalic.fntdata"/><Relationship Id="rId25" Type="http://schemas.openxmlformats.org/officeDocument/2006/relationships/font" Target="fonts/RalewaySemiBold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40653ab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40653ab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c40653ab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c40653ab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c40653ab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c40653ab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40653ab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c40653ab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c40653ab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c40653ab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c40653ab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c40653ab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c40653ab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c40653ab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40653ab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40653ab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c40653ab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c40653ab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40653ab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40653ab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40653ab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40653ab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c40653ab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c40653ab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093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Informe de resultados electorales para LLA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35277"/>
            <a:ext cx="7310551" cy="2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65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Comparativa de </a:t>
            </a:r>
            <a:r>
              <a:rPr lang="es-419"/>
              <a:t>género</a:t>
            </a:r>
            <a:r>
              <a:rPr lang="es-419"/>
              <a:t> con UxP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9900" l="10802" r="17420" t="5839"/>
          <a:stretch/>
        </p:blipFill>
        <p:spPr>
          <a:xfrm>
            <a:off x="676425" y="1621299"/>
            <a:ext cx="3421399" cy="30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11240" l="31470" r="26824" t="12909"/>
          <a:stretch/>
        </p:blipFill>
        <p:spPr>
          <a:xfrm>
            <a:off x="4213249" y="1549050"/>
            <a:ext cx="3563901" cy="31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300" y="3616725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Votos en disputa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5221825" y="1774075"/>
            <a:ext cx="34074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>
                <a:latin typeface="Raleway SemiBold"/>
                <a:ea typeface="Raleway SemiBold"/>
                <a:cs typeface="Raleway SemiBold"/>
                <a:sym typeface="Raleway SemiBold"/>
              </a:rPr>
              <a:t>- </a:t>
            </a:r>
            <a:r>
              <a:rPr lang="es-419" sz="1900">
                <a:latin typeface="Raleway SemiBold"/>
                <a:ea typeface="Raleway SemiBold"/>
                <a:cs typeface="Raleway SemiBold"/>
                <a:sym typeface="Raleway SemiBold"/>
              </a:rPr>
              <a:t>Mapa de las comunas donde el PRO sacó la mayor cantidad de votos que deberán disputarse en el ballotage.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25" y="1265500"/>
            <a:ext cx="4451429" cy="38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300" y="3616725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653250" y="359000"/>
            <a:ext cx="75993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Electorado mayormente masculino y menos influencia del voto femenino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15620" l="3191" r="19162" t="16495"/>
          <a:stretch/>
        </p:blipFill>
        <p:spPr>
          <a:xfrm>
            <a:off x="734450" y="1534350"/>
            <a:ext cx="3573551" cy="3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9900" l="10802" r="17420" t="5839"/>
          <a:stretch/>
        </p:blipFill>
        <p:spPr>
          <a:xfrm>
            <a:off x="4572475" y="1608249"/>
            <a:ext cx="3421399" cy="303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300" y="3695050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29450" y="409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Escenario favorable para LLA de cara a la segunda vuelta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729450" y="1469275"/>
            <a:ext cx="35133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>
                <a:latin typeface="Raleway SemiBold"/>
                <a:ea typeface="Raleway SemiBold"/>
                <a:cs typeface="Raleway SemiBold"/>
                <a:sym typeface="Raleway SemiBold"/>
              </a:rPr>
              <a:t>Alianza con JxC asegura el traslado de gran parte  del votos opositor al oficialismo nacional hacia La Libertad Avanza  asegurando la victoria en la Capital Federal</a:t>
            </a:r>
            <a:endParaRPr sz="19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25" y="1349250"/>
            <a:ext cx="2993851" cy="29938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300" y="3695050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61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 electorales 2023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850" y="3779425"/>
            <a:ext cx="1729800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0" y="1279350"/>
            <a:ext cx="7442475" cy="38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1343299"/>
            <a:ext cx="8594151" cy="4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50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 por Comuna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 flipH="1">
            <a:off x="326250" y="3804775"/>
            <a:ext cx="40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200" y="3675000"/>
            <a:ext cx="1729800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28757" l="3521" r="5254" t="53974"/>
          <a:stretch/>
        </p:blipFill>
        <p:spPr>
          <a:xfrm>
            <a:off x="729438" y="1106725"/>
            <a:ext cx="7362774" cy="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8651"/>
            <a:ext cx="8545549" cy="41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b="26301" l="0" r="4297" t="57446"/>
          <a:stretch/>
        </p:blipFill>
        <p:spPr>
          <a:xfrm>
            <a:off x="152400" y="973375"/>
            <a:ext cx="8750825" cy="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4200" y="3675000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6400" y="1033289"/>
            <a:ext cx="8840749" cy="429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225" y="3661950"/>
            <a:ext cx="1729800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8020" l="0" r="3316" t="74712"/>
          <a:stretch/>
        </p:blipFill>
        <p:spPr>
          <a:xfrm>
            <a:off x="152400" y="641901"/>
            <a:ext cx="8840749" cy="8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652750"/>
            <a:ext cx="77784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505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Análisis</a:t>
            </a:r>
            <a:r>
              <a:rPr lang="es-419" sz="2505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del Electorado de cara al Ballotage</a:t>
            </a:r>
            <a:endParaRPr sz="2505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225" y="3661950"/>
            <a:ext cx="1729800" cy="13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850" y="1348750"/>
            <a:ext cx="5236501" cy="36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664175" y="53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Población con Necesidades </a:t>
            </a:r>
            <a:r>
              <a:rPr lang="es-419"/>
              <a:t>básicas</a:t>
            </a:r>
            <a:r>
              <a:rPr lang="es-419"/>
              <a:t> insatisfechas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0" y="1318650"/>
            <a:ext cx="7199550" cy="338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300" y="3616725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7650" y="613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Comparación con mapa electoral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18422" l="59043" r="6536" t="18422"/>
          <a:stretch/>
        </p:blipFill>
        <p:spPr>
          <a:xfrm>
            <a:off x="729451" y="1465375"/>
            <a:ext cx="3681401" cy="31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30939" r="24317" t="11816"/>
          <a:stretch/>
        </p:blipFill>
        <p:spPr>
          <a:xfrm>
            <a:off x="4177750" y="1317550"/>
            <a:ext cx="3955550" cy="37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300" y="3616725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Obstáculo</a:t>
            </a:r>
            <a:r>
              <a:rPr lang="es-419"/>
              <a:t> para </a:t>
            </a:r>
            <a:r>
              <a:rPr lang="es-419"/>
              <a:t>LA</a:t>
            </a:r>
            <a:r>
              <a:rPr lang="es-419"/>
              <a:t>: Electorado femenino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048" y="1297800"/>
            <a:ext cx="5055976" cy="38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300" y="3616725"/>
            <a:ext cx="1729800" cy="13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